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Lst>
  <p:sldSz cx="9144000" cy="6858000" type="screen4x3"/>
  <p:notesSz cx="6858000" cy="9144000"/>
  <p:defaultTextStyle>
    <a:defPPr>
      <a:defRPr lang="ar-DZ"/>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84380"/>
    <p:restoredTop sz="94660"/>
  </p:normalViewPr>
  <p:slideViewPr>
    <p:cSldViewPr>
      <p:cViewPr>
        <p:scale>
          <a:sx n="88" d="100"/>
          <a:sy n="88" d="100"/>
        </p:scale>
        <p:origin x="-828"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fr-FR" smtClean="0"/>
              <a:t>Modifiez le style du titre</a:t>
            </a:r>
            <a:endParaRPr kumimoji="0" lang="en-US"/>
          </a:p>
        </p:txBody>
      </p:sp>
      <p:sp>
        <p:nvSpPr>
          <p:cNvPr id="28" name="Espace réservé de la date 27"/>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17" name="Espace réservé du pied de page 16"/>
          <p:cNvSpPr>
            <a:spLocks noGrp="1"/>
          </p:cNvSpPr>
          <p:nvPr>
            <p:ph type="ftr" sz="quarter" idx="11"/>
          </p:nvPr>
        </p:nvSpPr>
        <p:spPr/>
        <p:txBody>
          <a:bodyPr/>
          <a:lstStyle/>
          <a:p>
            <a:endParaRPr lang="ar-DZ" dirty="0"/>
          </a:p>
        </p:txBody>
      </p:sp>
      <p:sp>
        <p:nvSpPr>
          <p:cNvPr id="29" name="Espace réservé du numéro de diapositive 28"/>
          <p:cNvSpPr>
            <a:spLocks noGrp="1"/>
          </p:cNvSpPr>
          <p:nvPr>
            <p:ph type="sldNum" sz="quarter" idx="12"/>
          </p:nvPr>
        </p:nvSpPr>
        <p:spPr/>
        <p:txBody>
          <a:bodyPr/>
          <a:lstStyle/>
          <a:p>
            <a:fld id="{D065CFC3-0434-474C-9B43-0EF3C1381050}" type="slidenum">
              <a:rPr lang="ar-DZ" smtClean="0"/>
              <a:pPr/>
              <a:t>‹N°›</a:t>
            </a:fld>
            <a:endParaRPr lang="ar-DZ" dirty="0"/>
          </a:p>
        </p:txBody>
      </p:sp>
      <p:sp>
        <p:nvSpPr>
          <p:cNvPr id="9" name="Sous-titr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5" name="Espace réservé du pied de page 4"/>
          <p:cNvSpPr>
            <a:spLocks noGrp="1"/>
          </p:cNvSpPr>
          <p:nvPr>
            <p:ph type="ftr" sz="quarter" idx="11"/>
          </p:nvPr>
        </p:nvSpPr>
        <p:spPr/>
        <p:txBody>
          <a:bodyPr/>
          <a:lstStyle/>
          <a:p>
            <a:endParaRPr lang="ar-DZ" dirty="0"/>
          </a:p>
        </p:txBody>
      </p:sp>
      <p:sp>
        <p:nvSpPr>
          <p:cNvPr id="6" name="Espace réservé du numéro de diapositive 5"/>
          <p:cNvSpPr>
            <a:spLocks noGrp="1"/>
          </p:cNvSpPr>
          <p:nvPr>
            <p:ph type="sldNum" sz="quarter" idx="12"/>
          </p:nvPr>
        </p:nvSpPr>
        <p:spPr/>
        <p:txBody>
          <a:bodyPr/>
          <a:lstStyle/>
          <a:p>
            <a:fld id="{D065CFC3-0434-474C-9B43-0EF3C1381050}" type="slidenum">
              <a:rPr lang="ar-DZ" smtClean="0"/>
              <a:pPr/>
              <a:t>‹N°›</a:t>
            </a:fld>
            <a:endParaRPr lang="ar-D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5" name="Espace réservé du pied de page 4"/>
          <p:cNvSpPr>
            <a:spLocks noGrp="1"/>
          </p:cNvSpPr>
          <p:nvPr>
            <p:ph type="ftr" sz="quarter" idx="11"/>
          </p:nvPr>
        </p:nvSpPr>
        <p:spPr/>
        <p:txBody>
          <a:bodyPr/>
          <a:lstStyle/>
          <a:p>
            <a:endParaRPr lang="ar-DZ" dirty="0"/>
          </a:p>
        </p:txBody>
      </p:sp>
      <p:sp>
        <p:nvSpPr>
          <p:cNvPr id="6" name="Espace réservé du numéro de diapositive 5"/>
          <p:cNvSpPr>
            <a:spLocks noGrp="1"/>
          </p:cNvSpPr>
          <p:nvPr>
            <p:ph type="sldNum" sz="quarter" idx="12"/>
          </p:nvPr>
        </p:nvSpPr>
        <p:spPr/>
        <p:txBody>
          <a:bodyPr/>
          <a:lstStyle/>
          <a:p>
            <a:fld id="{D065CFC3-0434-474C-9B43-0EF3C1381050}" type="slidenum">
              <a:rPr lang="ar-DZ" smtClean="0"/>
              <a:pPr/>
              <a:t>‹N°›</a:t>
            </a:fld>
            <a:endParaRPr lang="ar-D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5" name="Espace réservé du pied de page 4"/>
          <p:cNvSpPr>
            <a:spLocks noGrp="1"/>
          </p:cNvSpPr>
          <p:nvPr>
            <p:ph type="ftr" sz="quarter" idx="11"/>
          </p:nvPr>
        </p:nvSpPr>
        <p:spPr/>
        <p:txBody>
          <a:bodyPr/>
          <a:lstStyle/>
          <a:p>
            <a:endParaRPr lang="ar-DZ" dirty="0"/>
          </a:p>
        </p:txBody>
      </p:sp>
      <p:sp>
        <p:nvSpPr>
          <p:cNvPr id="6" name="Espace réservé du numéro de diapositive 5"/>
          <p:cNvSpPr>
            <a:spLocks noGrp="1"/>
          </p:cNvSpPr>
          <p:nvPr>
            <p:ph type="sldNum" sz="quarter" idx="12"/>
          </p:nvPr>
        </p:nvSpPr>
        <p:spPr/>
        <p:txBody>
          <a:bodyPr/>
          <a:lstStyle/>
          <a:p>
            <a:fld id="{D065CFC3-0434-474C-9B43-0EF3C1381050}" type="slidenum">
              <a:rPr lang="ar-DZ" smtClean="0"/>
              <a:pPr/>
              <a:t>‹N°›</a:t>
            </a:fld>
            <a:endParaRPr lang="ar-D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3">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Modifiez les styles du texte du masque</a:t>
            </a:r>
          </a:p>
        </p:txBody>
      </p:sp>
      <p:sp>
        <p:nvSpPr>
          <p:cNvPr id="4" name="Espace réservé de la date 3"/>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5" name="Espace réservé du pied de page 4"/>
          <p:cNvSpPr>
            <a:spLocks noGrp="1"/>
          </p:cNvSpPr>
          <p:nvPr>
            <p:ph type="ftr" sz="quarter" idx="11"/>
          </p:nvPr>
        </p:nvSpPr>
        <p:spPr/>
        <p:txBody>
          <a:bodyPr/>
          <a:lstStyle/>
          <a:p>
            <a:endParaRPr lang="ar-DZ" dirty="0"/>
          </a:p>
        </p:txBody>
      </p:sp>
      <p:sp>
        <p:nvSpPr>
          <p:cNvPr id="6" name="Espace réservé du numéro de diapositive 5"/>
          <p:cNvSpPr>
            <a:spLocks noGrp="1"/>
          </p:cNvSpPr>
          <p:nvPr>
            <p:ph type="sldNum" sz="quarter" idx="12"/>
          </p:nvPr>
        </p:nvSpPr>
        <p:spPr>
          <a:xfrm>
            <a:off x="7924800" y="6416675"/>
            <a:ext cx="762000" cy="365125"/>
          </a:xfrm>
        </p:spPr>
        <p:txBody>
          <a:bodyPr/>
          <a:lstStyle/>
          <a:p>
            <a:fld id="{D065CFC3-0434-474C-9B43-0EF3C1381050}" type="slidenum">
              <a:rPr lang="ar-DZ" smtClean="0"/>
              <a:pPr/>
              <a:t>‹N°›</a:t>
            </a:fld>
            <a:endParaRPr lang="ar-DZ"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contenu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6" name="Espace réservé du pied de page 5"/>
          <p:cNvSpPr>
            <a:spLocks noGrp="1"/>
          </p:cNvSpPr>
          <p:nvPr>
            <p:ph type="ftr" sz="quarter" idx="11"/>
          </p:nvPr>
        </p:nvSpPr>
        <p:spPr/>
        <p:txBody>
          <a:bodyPr/>
          <a:lstStyle/>
          <a:p>
            <a:endParaRPr lang="ar-DZ" dirty="0"/>
          </a:p>
        </p:txBody>
      </p:sp>
      <p:sp>
        <p:nvSpPr>
          <p:cNvPr id="7" name="Espace réservé du numéro de diapositive 6"/>
          <p:cNvSpPr>
            <a:spLocks noGrp="1"/>
          </p:cNvSpPr>
          <p:nvPr>
            <p:ph type="sldNum" sz="quarter" idx="12"/>
          </p:nvPr>
        </p:nvSpPr>
        <p:spPr/>
        <p:txBody>
          <a:bodyPr/>
          <a:lstStyle/>
          <a:p>
            <a:fld id="{D065CFC3-0434-474C-9B43-0EF3C1381050}" type="slidenum">
              <a:rPr lang="ar-DZ" smtClean="0"/>
              <a:pPr/>
              <a:t>‹N°›</a:t>
            </a:fld>
            <a:endParaRPr lang="ar-D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5" name="Espace réservé du contenu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8" name="Espace réservé du pied de page 7"/>
          <p:cNvSpPr>
            <a:spLocks noGrp="1"/>
          </p:cNvSpPr>
          <p:nvPr>
            <p:ph type="ftr" sz="quarter" idx="11"/>
          </p:nvPr>
        </p:nvSpPr>
        <p:spPr/>
        <p:txBody>
          <a:bodyPr/>
          <a:lstStyle/>
          <a:p>
            <a:endParaRPr lang="ar-DZ" dirty="0"/>
          </a:p>
        </p:txBody>
      </p:sp>
      <p:sp>
        <p:nvSpPr>
          <p:cNvPr id="9" name="Espace réservé du numéro de diapositive 8"/>
          <p:cNvSpPr>
            <a:spLocks noGrp="1"/>
          </p:cNvSpPr>
          <p:nvPr>
            <p:ph type="sldNum" sz="quarter" idx="12"/>
          </p:nvPr>
        </p:nvSpPr>
        <p:spPr/>
        <p:txBody>
          <a:bodyPr/>
          <a:lstStyle/>
          <a:p>
            <a:fld id="{D065CFC3-0434-474C-9B43-0EF3C1381050}" type="slidenum">
              <a:rPr lang="ar-DZ" smtClean="0"/>
              <a:pPr/>
              <a:t>‹N°›</a:t>
            </a:fld>
            <a:endParaRPr lang="ar-D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e la date 2"/>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4" name="Espace réservé du pied de page 3"/>
          <p:cNvSpPr>
            <a:spLocks noGrp="1"/>
          </p:cNvSpPr>
          <p:nvPr>
            <p:ph type="ftr" sz="quarter" idx="11"/>
          </p:nvPr>
        </p:nvSpPr>
        <p:spPr/>
        <p:txBody>
          <a:bodyPr/>
          <a:lstStyle/>
          <a:p>
            <a:endParaRPr lang="ar-DZ" dirty="0"/>
          </a:p>
        </p:txBody>
      </p:sp>
      <p:sp>
        <p:nvSpPr>
          <p:cNvPr id="5" name="Espace réservé du numéro de diapositive 4"/>
          <p:cNvSpPr>
            <a:spLocks noGrp="1"/>
          </p:cNvSpPr>
          <p:nvPr>
            <p:ph type="sldNum" sz="quarter" idx="12"/>
          </p:nvPr>
        </p:nvSpPr>
        <p:spPr/>
        <p:txBody>
          <a:bodyPr/>
          <a:lstStyle/>
          <a:p>
            <a:fld id="{D065CFC3-0434-474C-9B43-0EF3C1381050}" type="slidenum">
              <a:rPr lang="ar-DZ" smtClean="0"/>
              <a:pPr/>
              <a:t>‹N°›</a:t>
            </a:fld>
            <a:endParaRPr lang="ar-D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3" name="Espace réservé du pied de page 2"/>
          <p:cNvSpPr>
            <a:spLocks noGrp="1"/>
          </p:cNvSpPr>
          <p:nvPr>
            <p:ph type="ftr" sz="quarter" idx="11"/>
          </p:nvPr>
        </p:nvSpPr>
        <p:spPr/>
        <p:txBody>
          <a:bodyPr/>
          <a:lstStyle/>
          <a:p>
            <a:endParaRPr lang="ar-DZ" dirty="0"/>
          </a:p>
        </p:txBody>
      </p:sp>
      <p:sp>
        <p:nvSpPr>
          <p:cNvPr id="4" name="Espace réservé du numéro de diapositive 3"/>
          <p:cNvSpPr>
            <a:spLocks noGrp="1"/>
          </p:cNvSpPr>
          <p:nvPr>
            <p:ph type="sldNum" sz="quarter" idx="12"/>
          </p:nvPr>
        </p:nvSpPr>
        <p:spPr/>
        <p:txBody>
          <a:bodyPr/>
          <a:lstStyle/>
          <a:p>
            <a:fld id="{D065CFC3-0434-474C-9B43-0EF3C1381050}" type="slidenum">
              <a:rPr lang="ar-DZ" smtClean="0"/>
              <a:pPr/>
              <a:t>‹N°›</a:t>
            </a:fld>
            <a:endParaRPr lang="ar-D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fr-FR" smtClean="0"/>
              <a:t>Modifiez le style du titre</a:t>
            </a:r>
            <a:endParaRPr kumimoji="0" lang="en-US"/>
          </a:p>
        </p:txBody>
      </p:sp>
      <p:sp>
        <p:nvSpPr>
          <p:cNvPr id="3" name="Espace réservé du texte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Modifiez les styles du texte du masque</a:t>
            </a:r>
          </a:p>
        </p:txBody>
      </p:sp>
      <p:sp>
        <p:nvSpPr>
          <p:cNvPr id="4" name="Espace réservé du contenu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6" name="Espace réservé du pied de page 5"/>
          <p:cNvSpPr>
            <a:spLocks noGrp="1"/>
          </p:cNvSpPr>
          <p:nvPr>
            <p:ph type="ftr" sz="quarter" idx="11"/>
          </p:nvPr>
        </p:nvSpPr>
        <p:spPr/>
        <p:txBody>
          <a:bodyPr/>
          <a:lstStyle/>
          <a:p>
            <a:endParaRPr lang="ar-DZ" dirty="0"/>
          </a:p>
        </p:txBody>
      </p:sp>
      <p:sp>
        <p:nvSpPr>
          <p:cNvPr id="7" name="Espace réservé du numéro de diapositive 6"/>
          <p:cNvSpPr>
            <a:spLocks noGrp="1"/>
          </p:cNvSpPr>
          <p:nvPr>
            <p:ph type="sldNum" sz="quarter" idx="12"/>
          </p:nvPr>
        </p:nvSpPr>
        <p:spPr/>
        <p:txBody>
          <a:bodyPr/>
          <a:lstStyle/>
          <a:p>
            <a:fld id="{D065CFC3-0434-474C-9B43-0EF3C1381050}" type="slidenum">
              <a:rPr lang="ar-DZ" smtClean="0"/>
              <a:pPr/>
              <a:t>‹N°›</a:t>
            </a:fld>
            <a:endParaRPr lang="ar-D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fr-FR" smtClean="0"/>
              <a:t>Modifiez le style du titre</a:t>
            </a:r>
            <a:endParaRPr kumimoji="0" lang="en-US"/>
          </a:p>
        </p:txBody>
      </p:sp>
      <p:sp>
        <p:nvSpPr>
          <p:cNvPr id="3" name="Espace réservé pour une image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fr-FR" dirty="0" smtClean="0">
                <a:solidFill>
                  <a:schemeClr val="lt1"/>
                </a:solidFill>
                <a:latin typeface="+mn-lt"/>
                <a:ea typeface="+mn-ea"/>
                <a:cs typeface="+mn-cs"/>
              </a:rPr>
              <a:t>Cliquez sur l'icône pour ajouter une image</a:t>
            </a:r>
            <a:endParaRPr kumimoji="0" lang="en-US" dirty="0">
              <a:solidFill>
                <a:schemeClr val="lt1"/>
              </a:solidFill>
              <a:latin typeface="+mn-lt"/>
              <a:ea typeface="+mn-ea"/>
              <a:cs typeface="+mn-cs"/>
            </a:endParaRPr>
          </a:p>
        </p:txBody>
      </p:sp>
      <p:sp>
        <p:nvSpPr>
          <p:cNvPr id="4" name="Espace réservé du texte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fr-FR" smtClean="0"/>
              <a:t>Modifiez les styles du texte du masque</a:t>
            </a:r>
          </a:p>
        </p:txBody>
      </p:sp>
      <p:sp>
        <p:nvSpPr>
          <p:cNvPr id="5" name="Espace réservé de la date 4"/>
          <p:cNvSpPr>
            <a:spLocks noGrp="1"/>
          </p:cNvSpPr>
          <p:nvPr>
            <p:ph type="dt" sz="half" idx="10"/>
          </p:nvPr>
        </p:nvSpPr>
        <p:spPr/>
        <p:txBody>
          <a:bodyPr/>
          <a:lstStyle/>
          <a:p>
            <a:fld id="{362F5475-8BE8-4A5A-8230-2EC359B78B66}" type="datetimeFigureOut">
              <a:rPr lang="ar-DZ" smtClean="0"/>
              <a:pPr/>
              <a:t>22-05-1437</a:t>
            </a:fld>
            <a:endParaRPr lang="ar-DZ" dirty="0"/>
          </a:p>
        </p:txBody>
      </p:sp>
      <p:sp>
        <p:nvSpPr>
          <p:cNvPr id="6" name="Espace réservé du pied de page 5"/>
          <p:cNvSpPr>
            <a:spLocks noGrp="1"/>
          </p:cNvSpPr>
          <p:nvPr>
            <p:ph type="ftr" sz="quarter" idx="11"/>
          </p:nvPr>
        </p:nvSpPr>
        <p:spPr/>
        <p:txBody>
          <a:bodyPr/>
          <a:lstStyle/>
          <a:p>
            <a:endParaRPr lang="ar-DZ" dirty="0"/>
          </a:p>
        </p:txBody>
      </p:sp>
      <p:sp>
        <p:nvSpPr>
          <p:cNvPr id="7" name="Espace réservé du numéro de diapositive 6"/>
          <p:cNvSpPr>
            <a:spLocks noGrp="1"/>
          </p:cNvSpPr>
          <p:nvPr>
            <p:ph type="sldNum" sz="quarter" idx="12"/>
          </p:nvPr>
        </p:nvSpPr>
        <p:spPr/>
        <p:txBody>
          <a:bodyPr/>
          <a:lstStyle/>
          <a:p>
            <a:fld id="{D065CFC3-0434-474C-9B43-0EF3C1381050}" type="slidenum">
              <a:rPr lang="ar-DZ" smtClean="0"/>
              <a:pPr/>
              <a:t>‹N°›</a:t>
            </a:fld>
            <a:endParaRPr lang="ar-DZ"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fr-FR" smtClean="0"/>
              <a:t>Modifiez le style du titre</a:t>
            </a:r>
            <a:endParaRPr kumimoji="0" lang="en-US"/>
          </a:p>
        </p:txBody>
      </p:sp>
      <p:sp>
        <p:nvSpPr>
          <p:cNvPr id="13" name="Espace réservé du texte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362F5475-8BE8-4A5A-8230-2EC359B78B66}" type="datetimeFigureOut">
              <a:rPr lang="ar-DZ" smtClean="0"/>
              <a:pPr/>
              <a:t>22-05-1437</a:t>
            </a:fld>
            <a:endParaRPr lang="ar-DZ" dirty="0"/>
          </a:p>
        </p:txBody>
      </p:sp>
      <p:sp>
        <p:nvSpPr>
          <p:cNvPr id="3" name="Espace réservé du pied de page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ar-DZ" dirty="0"/>
          </a:p>
        </p:txBody>
      </p:sp>
      <p:sp>
        <p:nvSpPr>
          <p:cNvPr id="23" name="Espace réservé du numéro de diapositive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D065CFC3-0434-474C-9B43-0EF3C1381050}" type="slidenum">
              <a:rPr lang="ar-DZ" smtClean="0"/>
              <a:pPr/>
              <a:t>‹N°›</a:t>
            </a:fld>
            <a:endParaRPr lang="ar-DZ"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1"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r" rtl="1"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r" rtl="1"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r" rtl="1"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r" rtl="1"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r" rtl="1"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r" rtl="1"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r" rtl="1"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r" rtl="1"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r" rtl="1"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emf"/><Relationship Id="rId4" Type="http://schemas.openxmlformats.org/officeDocument/2006/relationships/image" Target="../media/image4.png"/><Relationship Id="rId9"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47396" y="0"/>
            <a:ext cx="8177740" cy="1340768"/>
          </a:xfrm>
        </p:spPr>
        <p:txBody>
          <a:bodyPr>
            <a:normAutofit/>
          </a:bodyPr>
          <a:lstStyle/>
          <a:p>
            <a:r>
              <a:rPr lang="ar-DZ" sz="1200" cap="none" dirty="0" smtClean="0">
                <a:ln w="11430"/>
                <a:solidFill>
                  <a:schemeClr val="bg1"/>
                </a:solidFill>
                <a:effectLst>
                  <a:outerShdw blurRad="80000" dist="40000" dir="5040000" algn="tl">
                    <a:srgbClr val="000000">
                      <a:alpha val="30000"/>
                    </a:srgbClr>
                  </a:outerShdw>
                </a:effectLst>
              </a:rPr>
              <a:t/>
            </a:r>
            <a:br>
              <a:rPr lang="ar-DZ" sz="1200" cap="none" dirty="0" smtClean="0">
                <a:ln w="11430"/>
                <a:solidFill>
                  <a:schemeClr val="bg1"/>
                </a:solidFill>
                <a:effectLst>
                  <a:outerShdw blurRad="80000" dist="40000" dir="5040000" algn="tl">
                    <a:srgbClr val="000000">
                      <a:alpha val="30000"/>
                    </a:srgbClr>
                  </a:outerShdw>
                </a:effectLst>
              </a:rPr>
            </a:br>
            <a:r>
              <a:rPr lang="fr-FR" sz="1200" dirty="0">
                <a:solidFill>
                  <a:schemeClr val="bg1"/>
                </a:solidFill>
              </a:rPr>
              <a:t/>
            </a:r>
            <a:br>
              <a:rPr lang="fr-FR" sz="1200" dirty="0">
                <a:solidFill>
                  <a:schemeClr val="bg1"/>
                </a:solidFill>
              </a:rPr>
            </a:br>
            <a:r>
              <a:rPr lang="fr-FR" sz="800" dirty="0">
                <a:solidFill>
                  <a:schemeClr val="bg1"/>
                </a:solidFill>
              </a:rPr>
              <a:t>Université Kasdi Merbah – </a:t>
            </a:r>
            <a:r>
              <a:rPr lang="fr-FR" sz="800" dirty="0" smtClean="0">
                <a:solidFill>
                  <a:schemeClr val="bg1"/>
                </a:solidFill>
              </a:rPr>
              <a:t>Ouargla</a:t>
            </a:r>
            <a:r>
              <a:rPr lang="fr-FR" sz="1200" dirty="0">
                <a:solidFill>
                  <a:schemeClr val="bg1"/>
                </a:solidFill>
              </a:rPr>
              <a:t/>
            </a:r>
            <a:br>
              <a:rPr lang="fr-FR" sz="1200" dirty="0">
                <a:solidFill>
                  <a:schemeClr val="bg1"/>
                </a:solidFill>
              </a:rPr>
            </a:br>
            <a:r>
              <a:rPr lang="fr-FR" sz="900" dirty="0">
                <a:solidFill>
                  <a:schemeClr val="bg1"/>
                </a:solidFill>
              </a:rPr>
              <a:t>Faculté des hydrocarbures, énergie renouvelable, et des  sciences de la terre et de </a:t>
            </a:r>
            <a:r>
              <a:rPr lang="fr-FR" sz="900" dirty="0" smtClean="0">
                <a:solidFill>
                  <a:schemeClr val="bg1"/>
                </a:solidFill>
              </a:rPr>
              <a:t>l’univers</a:t>
            </a:r>
            <a:r>
              <a:rPr lang="fr-FR" sz="1200" dirty="0">
                <a:solidFill>
                  <a:schemeClr val="bg1"/>
                </a:solidFill>
              </a:rPr>
              <a:t/>
            </a:r>
            <a:br>
              <a:rPr lang="fr-FR" sz="1200" dirty="0">
                <a:solidFill>
                  <a:schemeClr val="bg1"/>
                </a:solidFill>
              </a:rPr>
            </a:br>
            <a:r>
              <a:rPr lang="fr-FR" sz="800" dirty="0" smtClean="0">
                <a:solidFill>
                  <a:schemeClr val="bg1"/>
                </a:solidFill>
              </a:rPr>
              <a:t>Département </a:t>
            </a:r>
            <a:r>
              <a:rPr lang="fr-FR" sz="800" dirty="0">
                <a:solidFill>
                  <a:schemeClr val="bg1"/>
                </a:solidFill>
              </a:rPr>
              <a:t>des énergies </a:t>
            </a:r>
            <a:r>
              <a:rPr lang="fr-FR" sz="800" dirty="0" smtClean="0">
                <a:solidFill>
                  <a:schemeClr val="bg1"/>
                </a:solidFill>
              </a:rPr>
              <a:t>renouvelables</a:t>
            </a:r>
            <a:r>
              <a:rPr lang="ar-DZ" sz="800" dirty="0" smtClean="0">
                <a:solidFill>
                  <a:schemeClr val="bg1"/>
                </a:solidFill>
              </a:rPr>
              <a:t/>
            </a:r>
            <a:br>
              <a:rPr lang="ar-DZ" sz="800" dirty="0" smtClean="0">
                <a:solidFill>
                  <a:schemeClr val="bg1"/>
                </a:solidFill>
              </a:rPr>
            </a:br>
            <a:r>
              <a:rPr lang="fr-FR" sz="800" dirty="0" smtClean="0">
                <a:solidFill>
                  <a:schemeClr val="bg1"/>
                </a:solidFill>
              </a:rPr>
              <a:t>Abd alwahabe gazal et bencherif setti </a:t>
            </a:r>
            <a:r>
              <a:rPr lang="fr-FR" sz="800" dirty="0">
                <a:solidFill>
                  <a:schemeClr val="bg1"/>
                </a:solidFill>
              </a:rPr>
              <a:t/>
            </a:r>
            <a:br>
              <a:rPr lang="fr-FR" sz="800" dirty="0">
                <a:solidFill>
                  <a:schemeClr val="bg1"/>
                </a:solidFill>
              </a:rPr>
            </a:br>
            <a:r>
              <a:rPr lang="fr-FR" sz="800" dirty="0" smtClean="0">
                <a:solidFill>
                  <a:schemeClr val="bg1"/>
                </a:solidFill>
              </a:rPr>
              <a:t>l'encadreur: m maammeur</a:t>
            </a:r>
            <a:r>
              <a:rPr lang="fr-FR" sz="1200" dirty="0" smtClean="0">
                <a:solidFill>
                  <a:schemeClr val="bg1"/>
                </a:solidFill>
              </a:rPr>
              <a:t/>
            </a:r>
            <a:br>
              <a:rPr lang="fr-FR" sz="1200" dirty="0" smtClean="0">
                <a:solidFill>
                  <a:schemeClr val="bg1"/>
                </a:solidFill>
              </a:rPr>
            </a:br>
            <a:endParaRPr lang="ar-DZ" sz="1200" dirty="0">
              <a:solidFill>
                <a:schemeClr val="bg1"/>
              </a:solidFill>
            </a:endParaRPr>
          </a:p>
        </p:txBody>
      </p:sp>
      <p:sp>
        <p:nvSpPr>
          <p:cNvPr id="4" name="Rectangle à coins arrondis 3"/>
          <p:cNvSpPr/>
          <p:nvPr/>
        </p:nvSpPr>
        <p:spPr>
          <a:xfrm>
            <a:off x="179513" y="1268760"/>
            <a:ext cx="8712966" cy="648072"/>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l"/>
            <a:r>
              <a:rPr lang="fr-FR" sz="1000" b="1" dirty="0" smtClean="0">
                <a:effectLst>
                  <a:outerShdw blurRad="38100" dist="38100" dir="2700000" algn="tl">
                    <a:srgbClr val="000000">
                      <a:alpha val="43137"/>
                    </a:srgbClr>
                  </a:outerShdw>
                </a:effectLst>
              </a:rPr>
              <a:t>Résumé: </a:t>
            </a:r>
            <a:r>
              <a:rPr lang="fr-FR" sz="1000" dirty="0" smtClean="0"/>
              <a:t>ce travail est lumière sur Contribution d'un système photovoltaïque dans l'électrification d'un établissement solaire. </a:t>
            </a:r>
          </a:p>
          <a:p>
            <a:pPr algn="l"/>
            <a:r>
              <a:rPr lang="fr-FR" sz="1000" dirty="0" smtClean="0"/>
              <a:t>La objectif principale est production l'électricité de réseau en couplée a partir  d’un système photovoltaïque dans un région In Salah et L’objectif étant </a:t>
            </a:r>
            <a:endParaRPr lang="ar-DZ" sz="1000" dirty="0" smtClean="0"/>
          </a:p>
          <a:p>
            <a:pPr algn="l"/>
            <a:r>
              <a:rPr lang="fr-FR" sz="1000" dirty="0" smtClean="0"/>
              <a:t>de garantir l’efficacité énergétique de la chaine de production. </a:t>
            </a:r>
          </a:p>
          <a:p>
            <a:pPr algn="l"/>
            <a:r>
              <a:rPr lang="fr-FR" sz="1000" b="1" dirty="0" smtClean="0">
                <a:effectLst>
                  <a:outerShdw blurRad="38100" dist="38100" dir="2700000" algn="tl">
                    <a:srgbClr val="000000">
                      <a:alpha val="43137"/>
                    </a:srgbClr>
                  </a:outerShdw>
                </a:effectLst>
              </a:rPr>
              <a:t>Les mots clé: </a:t>
            </a:r>
            <a:r>
              <a:rPr lang="fr-FR" sz="1000" dirty="0" smtClean="0"/>
              <a:t>photovoltaïque, électricité, gisement solaire, énergie renouvelable    </a:t>
            </a:r>
          </a:p>
        </p:txBody>
      </p:sp>
      <p:sp>
        <p:nvSpPr>
          <p:cNvPr id="5" name="Rectangle à coins arrondis 4"/>
          <p:cNvSpPr/>
          <p:nvPr/>
        </p:nvSpPr>
        <p:spPr>
          <a:xfrm>
            <a:off x="179512" y="1988840"/>
            <a:ext cx="8712967" cy="936104"/>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l"/>
            <a:r>
              <a:rPr lang="fr-FR" sz="1000" b="1" dirty="0" smtClean="0">
                <a:effectLst>
                  <a:outerShdw blurRad="38100" dist="38100" dir="2700000" algn="tl">
                    <a:srgbClr val="000000">
                      <a:alpha val="43137"/>
                    </a:srgbClr>
                  </a:outerShdw>
                </a:effectLst>
              </a:rPr>
              <a:t>Introduction:</a:t>
            </a:r>
            <a:r>
              <a:rPr lang="fr-FR" sz="1000" dirty="0" smtClean="0"/>
              <a:t> L’énergie produite par le photovoltaïque est de nature continue ce qui n’est pas adéquat dans  le cas où on veut raccorder ce dernier avec le réseau de distribution.</a:t>
            </a:r>
          </a:p>
          <a:p>
            <a:pPr algn="l"/>
            <a:r>
              <a:rPr lang="fr-FR" sz="1000" dirty="0" smtClean="0"/>
              <a:t>Dans ce travail présenté un explication technique de la conversion de l'énergie solaire en énergie électrique. Autre mot dit " l'effet photovoltaïque", nous avons détaillé les caractéristiques électriques  des cellules solaires et la méthode de couplage entre le générateur </a:t>
            </a:r>
            <a:endParaRPr lang="ar-DZ" sz="1000" dirty="0" smtClean="0"/>
          </a:p>
          <a:p>
            <a:pPr algn="l"/>
            <a:r>
              <a:rPr lang="fr-FR" sz="1000" dirty="0" smtClean="0"/>
              <a:t>photovoltaïque et la charge.[1]</a:t>
            </a:r>
          </a:p>
        </p:txBody>
      </p:sp>
      <p:sp>
        <p:nvSpPr>
          <p:cNvPr id="6" name="Rectangle à coins arrondis 5"/>
          <p:cNvSpPr/>
          <p:nvPr/>
        </p:nvSpPr>
        <p:spPr>
          <a:xfrm>
            <a:off x="179511" y="3000550"/>
            <a:ext cx="8712967" cy="2732706"/>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marL="400050" indent="-400050" algn="l"/>
            <a:endParaRPr lang="fr-FR" dirty="0" smtClean="0"/>
          </a:p>
          <a:p>
            <a:endParaRPr lang="ar-DZ" sz="1000" dirty="0" smtClean="0"/>
          </a:p>
          <a:p>
            <a:pPr algn="l"/>
            <a:r>
              <a:rPr lang="fr-FR" sz="1000" b="1" dirty="0" smtClean="0"/>
              <a:t>                                                                                                                                                  </a:t>
            </a:r>
            <a:r>
              <a:rPr lang="fr-FR" sz="1000" b="1" dirty="0" smtClean="0">
                <a:effectLst>
                  <a:outerShdw blurRad="38100" dist="38100" dir="2700000" algn="tl">
                    <a:srgbClr val="000000">
                      <a:alpha val="43137"/>
                    </a:srgbClr>
                  </a:outerShdw>
                </a:effectLst>
              </a:rPr>
              <a:t>             Résultats: </a:t>
            </a:r>
            <a:r>
              <a:rPr lang="ar-DZ" sz="1000" b="1" dirty="0" smtClean="0">
                <a:effectLst>
                  <a:outerShdw blurRad="38100" dist="38100" dir="2700000" algn="tl">
                    <a:srgbClr val="000000">
                      <a:alpha val="43137"/>
                    </a:srgbClr>
                  </a:outerShdw>
                </a:effectLst>
              </a:rPr>
              <a:t>                        </a:t>
            </a:r>
            <a:r>
              <a:rPr lang="fr-FR" sz="1000" b="1" dirty="0" smtClean="0">
                <a:effectLst>
                  <a:outerShdw blurRad="38100" dist="38100" dir="2700000" algn="tl">
                    <a:srgbClr val="000000">
                      <a:alpha val="43137"/>
                    </a:srgbClr>
                  </a:outerShdw>
                </a:effectLst>
              </a:rPr>
              <a:t>     Matériel et méthodes:</a:t>
            </a:r>
          </a:p>
          <a:p>
            <a:pPr marL="400050" indent="-400050">
              <a:buAutoNum type="romanUcPeriod"/>
            </a:pPr>
            <a:endParaRPr lang="fr-FR" b="1" dirty="0" smtClean="0"/>
          </a:p>
          <a:p>
            <a:pPr marL="400050" indent="-400050">
              <a:buAutoNum type="romanUcPeriod"/>
            </a:pPr>
            <a:endParaRPr lang="fr-FR" b="1" dirty="0" smtClean="0"/>
          </a:p>
          <a:p>
            <a:pPr marL="400050" indent="-400050">
              <a:buAutoNum type="romanUcPeriod"/>
            </a:pPr>
            <a:endParaRPr lang="fr-FR" b="1" dirty="0" smtClean="0"/>
          </a:p>
          <a:p>
            <a:pPr marL="400050" indent="-400050">
              <a:buAutoNum type="romanUcPeriod"/>
            </a:pPr>
            <a:endParaRPr lang="fr-FR" b="1" dirty="0" smtClean="0"/>
          </a:p>
          <a:p>
            <a:pPr marL="400050" indent="-400050">
              <a:buAutoNum type="romanUcPeriod"/>
            </a:pPr>
            <a:endParaRPr lang="fr-FR" b="1" dirty="0" smtClean="0"/>
          </a:p>
          <a:p>
            <a:pPr marL="400050" indent="-400050">
              <a:buAutoNum type="romanUcPeriod"/>
            </a:pPr>
            <a:endParaRPr lang="fr-FR" b="1" dirty="0" smtClean="0"/>
          </a:p>
          <a:p>
            <a:pPr marL="400050" indent="-400050">
              <a:buAutoNum type="romanUcPeriod"/>
            </a:pPr>
            <a:endParaRPr lang="fr-FR" b="1" dirty="0" smtClean="0"/>
          </a:p>
          <a:p>
            <a:pPr marL="400050" indent="-400050">
              <a:buAutoNum type="romanUcPeriod"/>
            </a:pPr>
            <a:endParaRPr lang="fr-FR" b="1" dirty="0" smtClean="0"/>
          </a:p>
          <a:p>
            <a:pPr marL="400050" indent="-400050">
              <a:buAutoNum type="romanUcPeriod"/>
            </a:pPr>
            <a:endParaRPr lang="fr-FR" b="1" dirty="0" smtClean="0"/>
          </a:p>
          <a:p>
            <a:pPr marL="400050" indent="-400050">
              <a:buAutoNum type="romanUcPeriod"/>
            </a:pPr>
            <a:endParaRPr lang="ar-DZ" dirty="0"/>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4319" y="190278"/>
            <a:ext cx="1080120" cy="10081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12979" y="191915"/>
            <a:ext cx="1079500"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Rectangle à coins arrondis 8"/>
          <p:cNvSpPr/>
          <p:nvPr/>
        </p:nvSpPr>
        <p:spPr>
          <a:xfrm>
            <a:off x="395536" y="3301082"/>
            <a:ext cx="1728192" cy="2360166"/>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r-FR" sz="800" dirty="0" smtClean="0"/>
              <a:t>Les différentes ressources énergétiques permettant de produire de l’électricité par sources d’énergie renouvelables [1]sont</a:t>
            </a:r>
          </a:p>
          <a:p>
            <a:pPr algn="ctr"/>
            <a:endParaRPr lang="fr-FR" sz="800" dirty="0"/>
          </a:p>
          <a:p>
            <a:pPr algn="ctr"/>
            <a:endParaRPr lang="fr-FR" sz="800" dirty="0" smtClean="0"/>
          </a:p>
          <a:p>
            <a:pPr algn="ctr"/>
            <a:endParaRPr lang="fr-FR" sz="800" dirty="0"/>
          </a:p>
          <a:p>
            <a:pPr algn="ctr"/>
            <a:endParaRPr lang="fr-FR" sz="800" dirty="0" smtClean="0"/>
          </a:p>
          <a:p>
            <a:pPr algn="ctr"/>
            <a:endParaRPr lang="fr-FR" sz="800" dirty="0"/>
          </a:p>
          <a:p>
            <a:pPr algn="ctr"/>
            <a:endParaRPr lang="fr-FR" sz="800" dirty="0" smtClean="0"/>
          </a:p>
          <a:p>
            <a:pPr algn="ctr"/>
            <a:endParaRPr lang="fr-FR" sz="800" dirty="0"/>
          </a:p>
          <a:p>
            <a:pPr algn="ctr"/>
            <a:endParaRPr lang="fr-FR" sz="800" dirty="0" smtClean="0"/>
          </a:p>
          <a:p>
            <a:pPr algn="ctr"/>
            <a:endParaRPr lang="fr-FR" sz="800" dirty="0"/>
          </a:p>
          <a:p>
            <a:pPr algn="ctr"/>
            <a:endParaRPr lang="fr-FR" sz="800" dirty="0" smtClean="0"/>
          </a:p>
          <a:p>
            <a:pPr algn="ctr"/>
            <a:endParaRPr lang="fr-FR" sz="800" dirty="0"/>
          </a:p>
          <a:p>
            <a:pPr algn="ctr"/>
            <a:endParaRPr lang="fr-FR" sz="800" dirty="0" smtClean="0"/>
          </a:p>
          <a:p>
            <a:pPr algn="ctr"/>
            <a:endParaRPr lang="ar-DZ" sz="800" dirty="0"/>
          </a:p>
        </p:txBody>
      </p:sp>
      <p:pic>
        <p:nvPicPr>
          <p:cNvPr id="1036" name="Picture 1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65387" y="4026390"/>
            <a:ext cx="804853" cy="642180"/>
          </a:xfrm>
          <a:prstGeom prst="rect">
            <a:avLst/>
          </a:prstGeom>
          <a:ln/>
        </p:spPr>
        <p:style>
          <a:lnRef idx="2">
            <a:schemeClr val="dk1"/>
          </a:lnRef>
          <a:fillRef idx="1">
            <a:schemeClr val="lt1"/>
          </a:fillRef>
          <a:effectRef idx="0">
            <a:schemeClr val="dk1"/>
          </a:effectRef>
          <a:fontRef idx="minor">
            <a:schemeClr val="dk1"/>
          </a:fontRef>
        </p:style>
      </p:pic>
      <p:pic>
        <p:nvPicPr>
          <p:cNvPr id="1037" name="Picture 1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3445" y="4028674"/>
            <a:ext cx="764748" cy="642180"/>
          </a:xfrm>
          <a:prstGeom prst="rect">
            <a:avLst/>
          </a:prstGeom>
          <a:ln/>
        </p:spPr>
        <p:style>
          <a:lnRef idx="2">
            <a:schemeClr val="dk1"/>
          </a:lnRef>
          <a:fillRef idx="1">
            <a:schemeClr val="lt1"/>
          </a:fillRef>
          <a:effectRef idx="0">
            <a:schemeClr val="dk1"/>
          </a:effectRef>
          <a:fontRef idx="minor">
            <a:schemeClr val="dk1"/>
          </a:fontRef>
        </p:style>
      </p:pic>
      <p:pic>
        <p:nvPicPr>
          <p:cNvPr id="1038" name="Picture 1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47396" y="4783762"/>
            <a:ext cx="773374" cy="642180"/>
          </a:xfrm>
          <a:prstGeom prst="rect">
            <a:avLst/>
          </a:prstGeom>
          <a:ln/>
        </p:spPr>
        <p:style>
          <a:lnRef idx="2">
            <a:schemeClr val="dk1"/>
          </a:lnRef>
          <a:fillRef idx="1">
            <a:schemeClr val="lt1"/>
          </a:fillRef>
          <a:effectRef idx="0">
            <a:schemeClr val="dk1"/>
          </a:effectRef>
          <a:fontRef idx="minor">
            <a:schemeClr val="dk1"/>
          </a:fontRef>
        </p:style>
      </p:pic>
      <p:pic>
        <p:nvPicPr>
          <p:cNvPr id="1039" name="Picture 15"/>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259631" y="4783762"/>
            <a:ext cx="804853" cy="652847"/>
          </a:xfrm>
          <a:prstGeom prst="rect">
            <a:avLst/>
          </a:prstGeom>
          <a:ln/>
        </p:spPr>
        <p:style>
          <a:lnRef idx="2">
            <a:schemeClr val="dk1"/>
          </a:lnRef>
          <a:fillRef idx="1">
            <a:schemeClr val="lt1"/>
          </a:fillRef>
          <a:effectRef idx="0">
            <a:schemeClr val="dk1"/>
          </a:effectRef>
          <a:fontRef idx="minor">
            <a:schemeClr val="dk1"/>
          </a:fontRef>
        </p:style>
      </p:pic>
      <p:sp>
        <p:nvSpPr>
          <p:cNvPr id="10" name="Rectangle à coins arrondis 9"/>
          <p:cNvSpPr/>
          <p:nvPr/>
        </p:nvSpPr>
        <p:spPr>
          <a:xfrm>
            <a:off x="2627784" y="3301082"/>
            <a:ext cx="1728192" cy="2360166"/>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r-FR" dirty="0" smtClean="0"/>
              <a:t> </a:t>
            </a:r>
            <a:r>
              <a:rPr lang="fr-FR" sz="800" dirty="0" smtClean="0"/>
              <a:t>Le gisement solaire est un ensemble de données décrivant l’évolution du rayonnement solaire disponible au cours d’une période donnée. Il est utilisé dans des domaines aussi variés que l’agriculture, la météorologie, les applications énergétiques et la sécurité publique[2].</a:t>
            </a:r>
          </a:p>
          <a:p>
            <a:pPr algn="ctr"/>
            <a:endParaRPr lang="fr-FR" sz="800" dirty="0"/>
          </a:p>
          <a:p>
            <a:pPr algn="ctr"/>
            <a:endParaRPr lang="fr-FR" sz="800" dirty="0" smtClean="0"/>
          </a:p>
          <a:p>
            <a:pPr algn="ctr"/>
            <a:endParaRPr lang="fr-FR" sz="800" dirty="0"/>
          </a:p>
          <a:p>
            <a:pPr algn="ctr"/>
            <a:endParaRPr lang="fr-FR" sz="800" dirty="0" smtClean="0"/>
          </a:p>
          <a:p>
            <a:pPr algn="ctr"/>
            <a:endParaRPr lang="fr-FR" sz="800" dirty="0"/>
          </a:p>
          <a:p>
            <a:pPr algn="ctr"/>
            <a:endParaRPr lang="fr-FR" sz="800" dirty="0" smtClean="0"/>
          </a:p>
          <a:p>
            <a:pPr algn="ctr"/>
            <a:endParaRPr lang="ar-DZ" sz="800" dirty="0"/>
          </a:p>
        </p:txBody>
      </p:sp>
      <p:sp>
        <p:nvSpPr>
          <p:cNvPr id="11" name="Rectangle à coins arrondis 10"/>
          <p:cNvSpPr/>
          <p:nvPr/>
        </p:nvSpPr>
        <p:spPr>
          <a:xfrm>
            <a:off x="4879773" y="3301082"/>
            <a:ext cx="1708451" cy="2360166"/>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r-FR" sz="800" dirty="0" smtClean="0"/>
              <a:t>La conversion photovoltaïque est la transformation directe d’une énergie électromagnétique en énergie électrique de type continu directement utilisable[1]</a:t>
            </a:r>
            <a:endParaRPr lang="fr-FR" sz="800" dirty="0"/>
          </a:p>
          <a:p>
            <a:pPr algn="ctr"/>
            <a:endParaRPr lang="ar-DZ" sz="800" dirty="0" smtClean="0"/>
          </a:p>
          <a:p>
            <a:pPr algn="ctr"/>
            <a:endParaRPr lang="fr-FR" sz="800" dirty="0" smtClean="0"/>
          </a:p>
          <a:p>
            <a:pPr algn="ctr"/>
            <a:endParaRPr lang="fr-FR" sz="800" dirty="0"/>
          </a:p>
          <a:p>
            <a:pPr algn="ctr"/>
            <a:endParaRPr lang="ar-DZ" sz="800" dirty="0"/>
          </a:p>
          <a:p>
            <a:pPr algn="ctr"/>
            <a:r>
              <a:rPr lang="fr-FR" sz="800" dirty="0" smtClean="0"/>
              <a:t>Les déférents modules photovoltaïques :</a:t>
            </a:r>
            <a:endParaRPr lang="fr-FR" sz="800" dirty="0"/>
          </a:p>
          <a:p>
            <a:pPr algn="ctr"/>
            <a:endParaRPr lang="fr-FR" sz="800" dirty="0" smtClean="0"/>
          </a:p>
          <a:p>
            <a:pPr algn="ctr"/>
            <a:endParaRPr lang="fr-FR" sz="800" dirty="0"/>
          </a:p>
          <a:p>
            <a:pPr algn="ctr"/>
            <a:endParaRPr lang="fr-FR" sz="800" dirty="0" smtClean="0"/>
          </a:p>
          <a:p>
            <a:pPr algn="ctr"/>
            <a:endParaRPr lang="fr-FR" sz="800" strike="sngStrike" dirty="0"/>
          </a:p>
          <a:p>
            <a:pPr algn="ctr"/>
            <a:endParaRPr lang="fr-FR" sz="800" strike="sngStrike" dirty="0" smtClean="0"/>
          </a:p>
          <a:p>
            <a:pPr algn="ctr"/>
            <a:endParaRPr lang="fr-FR" sz="800" strike="sngStrike" dirty="0"/>
          </a:p>
          <a:p>
            <a:pPr algn="ctr"/>
            <a:endParaRPr lang="ar-DZ" sz="800" strike="sngStrike" dirty="0"/>
          </a:p>
        </p:txBody>
      </p:sp>
      <p:sp>
        <p:nvSpPr>
          <p:cNvPr id="12" name="Rectangle à coins arrondis 11"/>
          <p:cNvSpPr/>
          <p:nvPr/>
        </p:nvSpPr>
        <p:spPr>
          <a:xfrm>
            <a:off x="7068353" y="3284112"/>
            <a:ext cx="1680111" cy="2360166"/>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r-FR" sz="800" dirty="0" smtClean="0"/>
              <a:t>Produit électricité par le système photovoltaïque  </a:t>
            </a:r>
          </a:p>
          <a:p>
            <a:pPr algn="ctr"/>
            <a:endParaRPr lang="fr-FR" sz="800" dirty="0" smtClean="0"/>
          </a:p>
          <a:p>
            <a:pPr algn="ctr"/>
            <a:endParaRPr lang="fr-FR" sz="800" dirty="0"/>
          </a:p>
          <a:p>
            <a:pPr algn="ctr"/>
            <a:endParaRPr lang="fr-FR" sz="800" dirty="0" smtClean="0"/>
          </a:p>
          <a:p>
            <a:pPr algn="ctr"/>
            <a:endParaRPr lang="fr-FR" sz="800" dirty="0"/>
          </a:p>
          <a:p>
            <a:pPr algn="ctr"/>
            <a:endParaRPr lang="fr-FR" sz="800" dirty="0" smtClean="0"/>
          </a:p>
          <a:p>
            <a:pPr algn="ctr"/>
            <a:endParaRPr lang="fr-FR" sz="800" dirty="0"/>
          </a:p>
          <a:p>
            <a:pPr algn="ctr"/>
            <a:endParaRPr lang="fr-FR" sz="800" dirty="0" smtClean="0"/>
          </a:p>
          <a:p>
            <a:pPr algn="ctr"/>
            <a:endParaRPr lang="fr-FR" sz="800" dirty="0"/>
          </a:p>
          <a:p>
            <a:pPr algn="ctr"/>
            <a:endParaRPr lang="fr-FR" sz="800" dirty="0" smtClean="0"/>
          </a:p>
          <a:p>
            <a:pPr algn="ctr"/>
            <a:endParaRPr lang="fr-FR" sz="800" dirty="0"/>
          </a:p>
          <a:p>
            <a:pPr algn="ctr"/>
            <a:endParaRPr lang="fr-FR" sz="800" dirty="0" smtClean="0"/>
          </a:p>
          <a:p>
            <a:pPr algn="ctr"/>
            <a:endParaRPr lang="fr-FR" sz="800" dirty="0"/>
          </a:p>
          <a:p>
            <a:pPr algn="ctr"/>
            <a:endParaRPr lang="fr-FR" sz="800" dirty="0" smtClean="0"/>
          </a:p>
          <a:p>
            <a:pPr algn="ctr"/>
            <a:endParaRPr lang="fr-FR" sz="800" dirty="0"/>
          </a:p>
          <a:p>
            <a:pPr algn="ctr"/>
            <a:r>
              <a:rPr lang="fr-FR" sz="800" dirty="0" smtClean="0"/>
              <a:t>Nous somme encore dans l’étude du sujet…</a:t>
            </a:r>
            <a:endParaRPr lang="ar-DZ" sz="800" dirty="0"/>
          </a:p>
        </p:txBody>
      </p:sp>
      <p:pic>
        <p:nvPicPr>
          <p:cNvPr id="1042" name="Picture 18"/>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563888" y="4871868"/>
            <a:ext cx="721320" cy="642181"/>
          </a:xfrm>
          <a:prstGeom prst="rect">
            <a:avLst/>
          </a:prstGeom>
          <a:ln/>
        </p:spPr>
        <p:style>
          <a:lnRef idx="2">
            <a:schemeClr val="dk1"/>
          </a:lnRef>
          <a:fillRef idx="1">
            <a:schemeClr val="lt1"/>
          </a:fillRef>
          <a:effectRef idx="0">
            <a:schemeClr val="dk1"/>
          </a:effectRef>
          <a:fontRef idx="minor">
            <a:schemeClr val="dk1"/>
          </a:fontRef>
        </p:style>
      </p:pic>
      <p:pic>
        <p:nvPicPr>
          <p:cNvPr id="1043" name="Picture 19"/>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699792" y="4877355"/>
            <a:ext cx="721320" cy="641871"/>
          </a:xfrm>
          <a:prstGeom prst="rect">
            <a:avLst/>
          </a:prstGeom>
          <a:ln/>
        </p:spPr>
        <p:style>
          <a:lnRef idx="2">
            <a:schemeClr val="dk1"/>
          </a:lnRef>
          <a:fillRef idx="1">
            <a:schemeClr val="lt1"/>
          </a:fillRef>
          <a:effectRef idx="0">
            <a:schemeClr val="dk1"/>
          </a:effectRef>
          <a:fontRef idx="minor">
            <a:schemeClr val="dk1"/>
          </a:fontRef>
        </p:style>
      </p:pic>
      <p:pic>
        <p:nvPicPr>
          <p:cNvPr id="1044" name="Picture 20"/>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4941910" y="4903728"/>
            <a:ext cx="1574306" cy="623401"/>
          </a:xfrm>
          <a:prstGeom prst="rect">
            <a:avLst/>
          </a:prstGeom>
          <a:ln/>
        </p:spPr>
        <p:style>
          <a:lnRef idx="2">
            <a:schemeClr val="dk1"/>
          </a:lnRef>
          <a:fillRef idx="1">
            <a:schemeClr val="lt1"/>
          </a:fillRef>
          <a:effectRef idx="0">
            <a:schemeClr val="dk1"/>
          </a:effectRef>
          <a:fontRef idx="minor">
            <a:schemeClr val="dk1"/>
          </a:fontRef>
        </p:style>
      </p:pic>
      <p:pic>
        <p:nvPicPr>
          <p:cNvPr id="14" name="Image 13"/>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5292080" y="4077073"/>
            <a:ext cx="822246" cy="432048"/>
          </a:xfrm>
          <a:prstGeom prst="rect">
            <a:avLst/>
          </a:prstGeom>
        </p:spPr>
        <p:style>
          <a:lnRef idx="2">
            <a:schemeClr val="dk1"/>
          </a:lnRef>
          <a:fillRef idx="1">
            <a:schemeClr val="lt1"/>
          </a:fillRef>
          <a:effectRef idx="0">
            <a:schemeClr val="dk1"/>
          </a:effectRef>
          <a:fontRef idx="minor">
            <a:schemeClr val="dk1"/>
          </a:fontRef>
        </p:style>
      </p:pic>
      <p:sp>
        <p:nvSpPr>
          <p:cNvPr id="15" name="Rectangle à coins arrondis 14"/>
          <p:cNvSpPr/>
          <p:nvPr/>
        </p:nvSpPr>
        <p:spPr>
          <a:xfrm>
            <a:off x="179512" y="5805264"/>
            <a:ext cx="4356482" cy="1052736"/>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fr-FR" sz="1000" b="1" dirty="0" smtClean="0">
                <a:effectLst>
                  <a:outerShdw blurRad="38100" dist="38100" dir="2700000" algn="tl">
                    <a:srgbClr val="000000">
                      <a:alpha val="43137"/>
                    </a:srgbClr>
                  </a:outerShdw>
                </a:effectLst>
              </a:rPr>
              <a:t>Conclusion: </a:t>
            </a:r>
            <a:r>
              <a:rPr lang="fr-FR" sz="1000" dirty="0" smtClean="0"/>
              <a:t>Une meilleure rentabilité de ces systèmes à énergies renouvelables implique forcément un meilleur conditionnement, donc adaptation. Il s’agit de procéder à une étude conceptuelle d’un système PV raccordée au réseau électrique .</a:t>
            </a:r>
            <a:endParaRPr lang="ar-DZ" sz="1000" dirty="0"/>
          </a:p>
        </p:txBody>
      </p:sp>
      <p:sp>
        <p:nvSpPr>
          <p:cNvPr id="16" name="Rectangle à coins arrondis 15"/>
          <p:cNvSpPr/>
          <p:nvPr/>
        </p:nvSpPr>
        <p:spPr>
          <a:xfrm>
            <a:off x="4644008" y="5805264"/>
            <a:ext cx="4162633" cy="1052736"/>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l"/>
            <a:endParaRPr lang="ar-DZ" sz="1000" b="1" dirty="0" smtClean="0">
              <a:effectLst>
                <a:outerShdw blurRad="38100" dist="38100" dir="2700000" algn="tl">
                  <a:srgbClr val="000000">
                    <a:alpha val="43137"/>
                  </a:srgbClr>
                </a:outerShdw>
              </a:effectLst>
            </a:endParaRPr>
          </a:p>
          <a:p>
            <a:pPr algn="l"/>
            <a:endParaRPr lang="ar-DZ" sz="1000" b="1" dirty="0" smtClean="0">
              <a:effectLst>
                <a:outerShdw blurRad="38100" dist="38100" dir="2700000" algn="tl">
                  <a:srgbClr val="000000">
                    <a:alpha val="43137"/>
                  </a:srgbClr>
                </a:outerShdw>
              </a:effectLst>
            </a:endParaRPr>
          </a:p>
          <a:p>
            <a:pPr algn="l"/>
            <a:endParaRPr lang="ar-DZ" sz="1000" b="1" dirty="0" smtClean="0">
              <a:effectLst>
                <a:outerShdw blurRad="38100" dist="38100" dir="2700000" algn="tl">
                  <a:srgbClr val="000000">
                    <a:alpha val="43137"/>
                  </a:srgbClr>
                </a:outerShdw>
              </a:effectLst>
            </a:endParaRPr>
          </a:p>
          <a:p>
            <a:pPr algn="l"/>
            <a:r>
              <a:rPr lang="en-US" sz="1000" b="1" dirty="0" smtClean="0">
                <a:effectLst>
                  <a:outerShdw blurRad="38100" dist="38100" dir="2700000" algn="tl">
                    <a:srgbClr val="000000">
                      <a:alpha val="43137"/>
                    </a:srgbClr>
                  </a:outerShdw>
                </a:effectLst>
              </a:rPr>
              <a:t>References</a:t>
            </a:r>
            <a:r>
              <a:rPr lang="fr-FR" sz="1000" b="1" dirty="0">
                <a:effectLst>
                  <a:outerShdw blurRad="38100" dist="38100" dir="2700000" algn="tl">
                    <a:srgbClr val="000000">
                      <a:alpha val="43137"/>
                    </a:srgbClr>
                  </a:outerShdw>
                </a:effectLst>
              </a:rPr>
              <a:t>:</a:t>
            </a:r>
            <a:endParaRPr lang="en-US" sz="1000" b="1" dirty="0" smtClean="0">
              <a:effectLst>
                <a:outerShdw blurRad="38100" dist="38100" dir="2700000" algn="tl">
                  <a:srgbClr val="000000">
                    <a:alpha val="43137"/>
                  </a:srgbClr>
                </a:outerShdw>
              </a:effectLst>
            </a:endParaRPr>
          </a:p>
          <a:p>
            <a:pPr algn="l"/>
            <a:r>
              <a:rPr lang="fr-FR" sz="1000" b="1" dirty="0" smtClean="0">
                <a:effectLst>
                  <a:outerShdw blurRad="38100" dist="38100" dir="2700000" algn="tl">
                    <a:srgbClr val="000000">
                      <a:alpha val="43137"/>
                    </a:srgbClr>
                  </a:outerShdw>
                </a:effectLst>
              </a:rPr>
              <a:t>[1] </a:t>
            </a:r>
            <a:r>
              <a:rPr lang="fr-FR" sz="1000" dirty="0"/>
              <a:t>Dimensionnement et simulation d’un </a:t>
            </a:r>
            <a:r>
              <a:rPr lang="fr-FR" sz="1000" dirty="0" smtClean="0"/>
              <a:t>système photovoltaïque  </a:t>
            </a:r>
            <a:r>
              <a:rPr lang="fr-FR" sz="1000" dirty="0" err="1" smtClean="0"/>
              <a:t>Mattalah</a:t>
            </a:r>
            <a:r>
              <a:rPr lang="fr-FR" sz="1000" dirty="0" smtClean="0"/>
              <a:t> </a:t>
            </a:r>
            <a:r>
              <a:rPr lang="fr-FR" sz="1000" dirty="0" err="1" smtClean="0"/>
              <a:t>sorya</a:t>
            </a:r>
            <a:r>
              <a:rPr lang="fr-FR" sz="1000" dirty="0" smtClean="0"/>
              <a:t> </a:t>
            </a:r>
            <a:r>
              <a:rPr lang="ar-DZ" sz="1000" dirty="0" smtClean="0"/>
              <a:t>«</a:t>
            </a:r>
            <a:r>
              <a:rPr lang="fr-FR" sz="1000" dirty="0" smtClean="0"/>
              <a:t>«pour </a:t>
            </a:r>
            <a:r>
              <a:rPr lang="fr-FR" sz="1000" dirty="0"/>
              <a:t>alimenter un habitat </a:t>
            </a:r>
            <a:r>
              <a:rPr lang="fr-FR" sz="1000" dirty="0" smtClean="0"/>
              <a:t>dans Ouargla</a:t>
            </a:r>
          </a:p>
          <a:p>
            <a:pPr algn="l"/>
            <a:r>
              <a:rPr lang="fr-FR" sz="1000" b="1" dirty="0" smtClean="0">
                <a:effectLst>
                  <a:outerShdw blurRad="38100" dist="38100" dir="2700000" algn="tl">
                    <a:srgbClr val="000000">
                      <a:alpha val="43137"/>
                    </a:srgbClr>
                  </a:outerShdw>
                </a:effectLst>
              </a:rPr>
              <a:t>[2</a:t>
            </a:r>
            <a:r>
              <a:rPr lang="fr-FR" sz="1000" b="1" dirty="0">
                <a:effectLst>
                  <a:outerShdw blurRad="38100" dist="38100" dir="2700000" algn="tl">
                    <a:srgbClr val="000000">
                      <a:alpha val="43137"/>
                    </a:srgbClr>
                  </a:outerShdw>
                </a:effectLst>
              </a:rPr>
              <a:t>] </a:t>
            </a:r>
            <a:r>
              <a:rPr lang="fr-FR" sz="1000" dirty="0" smtClean="0"/>
              <a:t>Contribution a l’</a:t>
            </a:r>
            <a:r>
              <a:rPr lang="fr-FR" sz="1000" dirty="0" err="1" smtClean="0"/>
              <a:t>etude</a:t>
            </a:r>
            <a:r>
              <a:rPr lang="fr-FR" sz="1000" dirty="0" smtClean="0"/>
              <a:t>, la simulation et l’analyse des pompes a </a:t>
            </a:r>
            <a:endParaRPr lang="ar-DZ" sz="1000" dirty="0" smtClean="0"/>
          </a:p>
          <a:p>
            <a:pPr algn="l"/>
            <a:r>
              <a:rPr lang="fr-FR" sz="1000" dirty="0" smtClean="0"/>
              <a:t>chaleur </a:t>
            </a:r>
            <a:r>
              <a:rPr lang="fr-FR" sz="1000" dirty="0" err="1" smtClean="0"/>
              <a:t>assistees</a:t>
            </a:r>
            <a:r>
              <a:rPr lang="fr-FR" sz="1000" dirty="0" smtClean="0"/>
              <a:t> par l’</a:t>
            </a:r>
            <a:r>
              <a:rPr lang="fr-FR" sz="1000" dirty="0" err="1" smtClean="0"/>
              <a:t>energie</a:t>
            </a:r>
            <a:r>
              <a:rPr lang="fr-FR" sz="1000" dirty="0" smtClean="0"/>
              <a:t> solaire"</a:t>
            </a:r>
          </a:p>
          <a:p>
            <a:pPr algn="l"/>
            <a:r>
              <a:rPr lang="fr-FR" sz="1000" b="1" dirty="0" smtClean="0">
                <a:effectLst>
                  <a:outerShdw blurRad="38100" dist="38100" dir="2700000" algn="tl">
                    <a:srgbClr val="000000">
                      <a:alpha val="43137"/>
                    </a:srgbClr>
                  </a:outerShdw>
                </a:effectLst>
              </a:rPr>
              <a:t>[3</a:t>
            </a:r>
            <a:r>
              <a:rPr lang="fr-FR" sz="1000" b="1" dirty="0">
                <a:effectLst>
                  <a:outerShdw blurRad="38100" dist="38100" dir="2700000" algn="tl">
                    <a:srgbClr val="000000">
                      <a:alpha val="43137"/>
                    </a:srgbClr>
                  </a:outerShdw>
                </a:effectLst>
              </a:rPr>
              <a:t>] </a:t>
            </a:r>
            <a:r>
              <a:rPr lang="fr-FR" sz="1000" dirty="0"/>
              <a:t>http://docplayer.fr/11796835-Les-energies-renouvelables-6juillet2011.html</a:t>
            </a:r>
            <a:endParaRPr lang="fr-FR" sz="1000" dirty="0" smtClean="0"/>
          </a:p>
          <a:p>
            <a:pPr algn="l"/>
            <a:endParaRPr lang="fr-FR" sz="1000" b="1" dirty="0" smtClean="0">
              <a:effectLst>
                <a:outerShdw blurRad="38100" dist="38100" dir="2700000" algn="tl">
                  <a:srgbClr val="000000">
                    <a:alpha val="43137"/>
                  </a:srgbClr>
                </a:outerShdw>
              </a:effectLst>
            </a:endParaRPr>
          </a:p>
          <a:p>
            <a:pPr algn="l"/>
            <a:endParaRPr lang="en-US" sz="1000" b="1" dirty="0" smtClean="0">
              <a:effectLst>
                <a:outerShdw blurRad="38100" dist="38100" dir="2700000" algn="tl">
                  <a:srgbClr val="000000">
                    <a:alpha val="43137"/>
                  </a:srgbClr>
                </a:outerShdw>
              </a:effectLst>
            </a:endParaRPr>
          </a:p>
          <a:p>
            <a:pPr algn="ctr"/>
            <a:endParaRPr lang="ar-DZ" sz="1000" b="1" dirty="0">
              <a:effectLst>
                <a:outerShdw blurRad="38100" dist="38100" dir="2700000" algn="tl">
                  <a:srgbClr val="000000">
                    <a:alpha val="43137"/>
                  </a:srgbClr>
                </a:outerShdw>
              </a:effectLst>
            </a:endParaRPr>
          </a:p>
        </p:txBody>
      </p:sp>
      <p:sp>
        <p:nvSpPr>
          <p:cNvPr id="17" name="Chevron 16"/>
          <p:cNvSpPr/>
          <p:nvPr/>
        </p:nvSpPr>
        <p:spPr>
          <a:xfrm>
            <a:off x="2267744" y="4077072"/>
            <a:ext cx="229482" cy="329955"/>
          </a:xfrm>
          <a:prstGeom prst="chevron">
            <a:avLst/>
          </a:prstGeom>
        </p:spPr>
        <p:style>
          <a:lnRef idx="3">
            <a:schemeClr val="lt1"/>
          </a:lnRef>
          <a:fillRef idx="1">
            <a:schemeClr val="dk1"/>
          </a:fillRef>
          <a:effectRef idx="1">
            <a:schemeClr val="dk1"/>
          </a:effectRef>
          <a:fontRef idx="minor">
            <a:schemeClr val="lt1"/>
          </a:fontRef>
        </p:style>
        <p:txBody>
          <a:bodyPr rtlCol="1" anchor="ctr"/>
          <a:lstStyle/>
          <a:p>
            <a:pPr algn="ctr"/>
            <a:endParaRPr lang="ar-DZ" dirty="0">
              <a:solidFill>
                <a:schemeClr val="tx1"/>
              </a:solidFill>
            </a:endParaRPr>
          </a:p>
        </p:txBody>
      </p:sp>
      <p:pic>
        <p:nvPicPr>
          <p:cNvPr id="1048" name="Picture 24"/>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4455209" y="4046598"/>
            <a:ext cx="549275" cy="633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49" name="Picture 25"/>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6649702" y="4091731"/>
            <a:ext cx="549275" cy="633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0" name="Picture 26"/>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7252884" y="3746375"/>
            <a:ext cx="1311047" cy="1553961"/>
          </a:xfrm>
          <a:prstGeom prst="rect">
            <a:avLst/>
          </a:prstGeom>
          <a:ln/>
        </p:spPr>
        <p:style>
          <a:lnRef idx="2">
            <a:schemeClr val="dk1"/>
          </a:lnRef>
          <a:fillRef idx="1">
            <a:schemeClr val="lt1"/>
          </a:fillRef>
          <a:effectRef idx="0">
            <a:schemeClr val="dk1"/>
          </a:effectRef>
          <a:fontRef idx="minor">
            <a:schemeClr val="dk1"/>
          </a:fontRef>
        </p:style>
      </p:pic>
      <p:sp>
        <p:nvSpPr>
          <p:cNvPr id="18" name="Rectangle à coins arrondis 17"/>
          <p:cNvSpPr/>
          <p:nvPr/>
        </p:nvSpPr>
        <p:spPr>
          <a:xfrm>
            <a:off x="2016322" y="163724"/>
            <a:ext cx="5315828" cy="360040"/>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fr-FR" sz="1200" b="1" dirty="0" smtClean="0">
                <a:effectLst>
                  <a:outerShdw blurRad="38100" dist="38100" dir="2700000" algn="tl">
                    <a:srgbClr val="000000">
                      <a:alpha val="43137"/>
                    </a:srgbClr>
                  </a:outerShdw>
                </a:effectLst>
              </a:rPr>
              <a:t>Contribution d'un système photovoltaïque dans l'électrification d'un </a:t>
            </a:r>
            <a:br>
              <a:rPr lang="fr-FR" sz="1200" b="1" dirty="0" smtClean="0">
                <a:effectLst>
                  <a:outerShdw blurRad="38100" dist="38100" dir="2700000" algn="tl">
                    <a:srgbClr val="000000">
                      <a:alpha val="43137"/>
                    </a:srgbClr>
                  </a:outerShdw>
                </a:effectLst>
              </a:rPr>
            </a:br>
            <a:r>
              <a:rPr lang="fr-FR" sz="1200" b="1" dirty="0" smtClean="0">
                <a:effectLst>
                  <a:outerShdw blurRad="38100" dist="38100" dir="2700000" algn="tl">
                    <a:srgbClr val="000000">
                      <a:alpha val="43137"/>
                    </a:srgbClr>
                  </a:outerShdw>
                </a:effectLst>
              </a:rPr>
              <a:t>établissement solaire</a:t>
            </a:r>
            <a:endParaRPr lang="ar-DZ" sz="1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0886981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1135</TotalTime>
  <Words>335</Words>
  <Application>Microsoft Office PowerPoint</Application>
  <PresentationFormat>Affichage à l'écran (4:3)</PresentationFormat>
  <Paragraphs>75</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Apex</vt:lpstr>
      <vt:lpstr>  Université Kasdi Merbah – Ouargla Faculté des hydrocarbures, énergie renouvelable, et des  sciences de la terre et de l’univers Département des énergies renouvelables Abd alwahabe gazal et bencherif setti  l'encadreur: m maammeur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ouargla</dc:creator>
  <cp:lastModifiedBy>utli</cp:lastModifiedBy>
  <cp:revision>37</cp:revision>
  <dcterms:created xsi:type="dcterms:W3CDTF">2016-02-28T18:11:23Z</dcterms:created>
  <dcterms:modified xsi:type="dcterms:W3CDTF">2016-03-01T10:52:54Z</dcterms:modified>
</cp:coreProperties>
</file>